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handoutMasterIdLst>
    <p:handoutMasterId r:id="rId33"/>
  </p:handoutMasterIdLst>
  <p:sldIdLst>
    <p:sldId id="274" r:id="rId2"/>
    <p:sldId id="275" r:id="rId3"/>
    <p:sldId id="276" r:id="rId4"/>
    <p:sldId id="268" r:id="rId5"/>
    <p:sldId id="269" r:id="rId6"/>
    <p:sldId id="270" r:id="rId7"/>
    <p:sldId id="287" r:id="rId8"/>
    <p:sldId id="271" r:id="rId9"/>
    <p:sldId id="272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56" r:id="rId19"/>
    <p:sldId id="258" r:id="rId20"/>
    <p:sldId id="259" r:id="rId21"/>
    <p:sldId id="260" r:id="rId22"/>
    <p:sldId id="257" r:id="rId23"/>
    <p:sldId id="261" r:id="rId24"/>
    <p:sldId id="262" r:id="rId25"/>
    <p:sldId id="263" r:id="rId26"/>
    <p:sldId id="286" r:id="rId27"/>
    <p:sldId id="264" r:id="rId28"/>
    <p:sldId id="265" r:id="rId29"/>
    <p:sldId id="266" r:id="rId30"/>
    <p:sldId id="273" r:id="rId31"/>
    <p:sldId id="285" r:id="rId3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4" autoAdjust="0"/>
    <p:restoredTop sz="94660"/>
  </p:normalViewPr>
  <p:slideViewPr>
    <p:cSldViewPr>
      <p:cViewPr varScale="1">
        <p:scale>
          <a:sx n="88" d="100"/>
          <a:sy n="88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FCC881-3711-41D7-A995-6A8C579CBFAC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6D3B9-D79E-4CB6-A896-A0BBC4A16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FC69D-7912-4B15-91CC-B94E79EA934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060B2B-EB53-4D2C-AC62-3414BD83E8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FC69D-7912-4B15-91CC-B94E79EA934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060B2B-EB53-4D2C-AC62-3414BD83E8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FC69D-7912-4B15-91CC-B94E79EA934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060B2B-EB53-4D2C-AC62-3414BD83E8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FC69D-7912-4B15-91CC-B94E79EA934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060B2B-EB53-4D2C-AC62-3414BD83E8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FC69D-7912-4B15-91CC-B94E79EA934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060B2B-EB53-4D2C-AC62-3414BD83E8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FC69D-7912-4B15-91CC-B94E79EA934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060B2B-EB53-4D2C-AC62-3414BD83E8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FC69D-7912-4B15-91CC-B94E79EA934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060B2B-EB53-4D2C-AC62-3414BD83E8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FC69D-7912-4B15-91CC-B94E79EA934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060B2B-EB53-4D2C-AC62-3414BD83E8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FC69D-7912-4B15-91CC-B94E79EA934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060B2B-EB53-4D2C-AC62-3414BD83E8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FC69D-7912-4B15-91CC-B94E79EA934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060B2B-EB53-4D2C-AC62-3414BD83E8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67FC69D-7912-4B15-91CC-B94E79EA934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83060B2B-EB53-4D2C-AC62-3414BD83E8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67FC69D-7912-4B15-91CC-B94E79EA9343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3060B2B-EB53-4D2C-AC62-3414BD83E8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>
            <a:normAutofit/>
          </a:bodyPr>
          <a:lstStyle/>
          <a:p>
            <a:r>
              <a:rPr lang="en-US" sz="4500" b="1" dirty="0" smtClean="0"/>
              <a:t>Secure Electronic Voting System </a:t>
            </a:r>
            <a:endParaRPr lang="en-US" sz="45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2438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SD 1103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Adam </a:t>
            </a:r>
            <a:r>
              <a:rPr lang="en-US" dirty="0" err="1" smtClean="0">
                <a:solidFill>
                  <a:schemeClr val="tx1"/>
                </a:solidFill>
              </a:rPr>
              <a:t>Diemert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err="1" smtClean="0">
                <a:solidFill>
                  <a:schemeClr val="tx1"/>
                </a:solidFill>
              </a:rPr>
              <a:t>Akshay</a:t>
            </a:r>
            <a:r>
              <a:rPr lang="en-US" dirty="0" smtClean="0">
                <a:solidFill>
                  <a:schemeClr val="tx1"/>
                </a:solidFill>
              </a:rPr>
              <a:t> Raj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Yu Chen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Advisor: Dr. </a:t>
            </a:r>
            <a:r>
              <a:rPr lang="en-US" dirty="0" err="1" smtClean="0">
                <a:solidFill>
                  <a:schemeClr val="tx1"/>
                </a:solidFill>
              </a:rPr>
              <a:t>Katti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914400"/>
          </a:xfrm>
        </p:spPr>
        <p:txBody>
          <a:bodyPr>
            <a:normAutofit/>
          </a:bodyPr>
          <a:lstStyle/>
          <a:p>
            <a:r>
              <a:rPr lang="en-US" sz="4500" b="1" dirty="0" smtClean="0"/>
              <a:t>Transceiver</a:t>
            </a:r>
            <a:endParaRPr lang="en-US" sz="45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We need a transceiver to send messages from one </a:t>
            </a:r>
            <a:r>
              <a:rPr lang="en-US" dirty="0" err="1" smtClean="0"/>
              <a:t>breadbroad</a:t>
            </a:r>
            <a:r>
              <a:rPr lang="en-US" dirty="0" smtClean="0"/>
              <a:t> to another </a:t>
            </a:r>
            <a:r>
              <a:rPr lang="en-US" dirty="0" err="1" smtClean="0"/>
              <a:t>breadbroad</a:t>
            </a:r>
            <a:r>
              <a:rPr lang="en-US" dirty="0" smtClean="0"/>
              <a:t>, store it, and send signal back to the first breadboard. We choose MRF49XA.</a:t>
            </a:r>
          </a:p>
          <a:p>
            <a:r>
              <a:rPr lang="en-US" dirty="0" smtClean="0"/>
              <a:t>the MRF49XA is an ideal choice</a:t>
            </a:r>
          </a:p>
          <a:p>
            <a:r>
              <a:rPr lang="en-US" dirty="0" smtClean="0"/>
              <a:t>low-cost-$2.35</a:t>
            </a:r>
          </a:p>
          <a:p>
            <a:r>
              <a:rPr lang="en-US" dirty="0" smtClean="0"/>
              <a:t>two-way, short range wireless applications</a:t>
            </a:r>
          </a:p>
          <a:p>
            <a:r>
              <a:rPr lang="en-US" dirty="0" smtClean="0"/>
              <a:t>can be used in the 433, 868, and 915 MHz frequency bands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Pin Diagram: 16-Pin TSSOP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457450" y="2732087"/>
            <a:ext cx="46863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MICROCONTROLLER TO MRF49XA INTERFACE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52675" y="2336800"/>
            <a:ext cx="489585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APPLICATION CIRCUIT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8372939" cy="4604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Because the chip is surface mount, we cannot put it in our breadboard. We needed to find a way to use it in our breadboard. We found some options.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 No.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00200"/>
            <a:ext cx="3352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600200"/>
            <a:ext cx="514350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 No.2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90411" y="1784350"/>
            <a:ext cx="482037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Our option</a:t>
            </a:r>
            <a:endParaRPr lang="en-US" dirty="0"/>
          </a:p>
        </p:txBody>
      </p:sp>
      <p:pic>
        <p:nvPicPr>
          <p:cNvPr id="1434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652712" y="1903412"/>
            <a:ext cx="429577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457200" y="12192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Thinking about the price and convenience, we decide to build the adaptor by ourselves.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Gamal</a:t>
            </a:r>
            <a:r>
              <a:rPr lang="en-US" dirty="0" smtClean="0"/>
              <a:t> Encryption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p, a large prime, is chosen. 200-300 digits is recommended for security.</a:t>
            </a:r>
          </a:p>
          <a:p>
            <a:r>
              <a:rPr lang="en-US" dirty="0" smtClean="0"/>
              <a:t>g is a small number</a:t>
            </a:r>
          </a:p>
          <a:p>
            <a:r>
              <a:rPr lang="en-US" dirty="0" smtClean="0"/>
              <a:t>x is the private key, a random number such that 2&lt;=x&lt;=p-2</a:t>
            </a:r>
          </a:p>
          <a:p>
            <a:r>
              <a:rPr lang="en-US" dirty="0" smtClean="0"/>
              <a:t>h = (</a:t>
            </a:r>
            <a:r>
              <a:rPr lang="en-US" dirty="0" err="1" smtClean="0"/>
              <a:t>g^x</a:t>
            </a:r>
            <a:r>
              <a:rPr lang="en-US" dirty="0" smtClean="0"/>
              <a:t>)%p. This is the public key. </a:t>
            </a:r>
          </a:p>
          <a:p>
            <a:r>
              <a:rPr lang="en-US" dirty="0" smtClean="0"/>
              <a:t>These are all chosen by the authority. </a:t>
            </a:r>
          </a:p>
          <a:p>
            <a:r>
              <a:rPr lang="en-US" dirty="0" smtClean="0"/>
              <a:t>The voter needs p, g, and h to cast a vote. These will be sent to the voting module from the billboard.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/>
          </a:bodyPr>
          <a:lstStyle/>
          <a:p>
            <a:r>
              <a:rPr lang="en-US" dirty="0" smtClean="0"/>
              <a:t>These are chosen and computed by the voter.</a:t>
            </a:r>
          </a:p>
          <a:p>
            <a:r>
              <a:rPr lang="en-US" dirty="0" smtClean="0"/>
              <a:t>k is a random element in the set {0…p-1}</a:t>
            </a:r>
          </a:p>
          <a:p>
            <a:r>
              <a:rPr lang="en-US" dirty="0" smtClean="0"/>
              <a:t>r = (</a:t>
            </a:r>
            <a:r>
              <a:rPr lang="en-US" dirty="0" err="1" smtClean="0"/>
              <a:t>g^k</a:t>
            </a:r>
            <a:r>
              <a:rPr lang="en-US" dirty="0" smtClean="0"/>
              <a:t>)%p</a:t>
            </a:r>
          </a:p>
          <a:p>
            <a:r>
              <a:rPr lang="en-US" dirty="0" smtClean="0"/>
              <a:t>M is the message to be encrypted</a:t>
            </a:r>
          </a:p>
          <a:p>
            <a:r>
              <a:rPr lang="en-US" dirty="0" smtClean="0"/>
              <a:t>t = (</a:t>
            </a:r>
            <a:r>
              <a:rPr lang="en-US" dirty="0" err="1" smtClean="0"/>
              <a:t>h^k</a:t>
            </a:r>
            <a:r>
              <a:rPr lang="en-US" dirty="0" smtClean="0"/>
              <a:t>)</a:t>
            </a:r>
            <a:r>
              <a:rPr lang="en-US" dirty="0" err="1" smtClean="0"/>
              <a:t>M%p</a:t>
            </a:r>
            <a:endParaRPr lang="en-US" dirty="0" smtClean="0"/>
          </a:p>
          <a:p>
            <a:r>
              <a:rPr lang="en-US" dirty="0" smtClean="0"/>
              <a:t>Our M will be either g^1 or g^(-1), selected by 1 or 2 respectively on the keypad.</a:t>
            </a:r>
          </a:p>
          <a:p>
            <a:r>
              <a:rPr lang="en-US" dirty="0" smtClean="0"/>
              <a:t>g^1 will be the yes vote, and g^(-1) will be no</a:t>
            </a:r>
          </a:p>
          <a:p>
            <a:r>
              <a:rPr lang="en-US" dirty="0" smtClean="0"/>
              <a:t>r and t will be used to compute the vote tally.  They will be sent back to the billboard module.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r>
              <a:rPr lang="en-US" dirty="0" smtClean="0"/>
              <a:t>The electronic voting system provides a secure, easy way to vote between two options.  This can be used for voting for or against legislative bills or for deciding between two candidates. 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457200"/>
            <a:ext cx="7772400" cy="6203160"/>
          </a:xfrm>
        </p:spPr>
        <p:txBody>
          <a:bodyPr/>
          <a:lstStyle/>
          <a:p>
            <a:r>
              <a:rPr lang="en-US" dirty="0" smtClean="0"/>
              <a:t>The votes will be easy to tally in the following way.</a:t>
            </a:r>
          </a:p>
          <a:p>
            <a:r>
              <a:rPr lang="en-US" dirty="0" smtClean="0"/>
              <a:t>All the votes (r, t sets) will be captured by the billboard module. </a:t>
            </a:r>
          </a:p>
          <a:p>
            <a:r>
              <a:rPr lang="en-US" dirty="0" smtClean="0"/>
              <a:t>The r from each vote will be multiplied by the other </a:t>
            </a:r>
            <a:r>
              <a:rPr lang="en-US" dirty="0" err="1" smtClean="0"/>
              <a:t>r’s</a:t>
            </a:r>
            <a:r>
              <a:rPr lang="en-US" dirty="0" smtClean="0"/>
              <a:t>, and the t from each vote will be multiplied by the other </a:t>
            </a:r>
            <a:r>
              <a:rPr lang="en-US" dirty="0" err="1" smtClean="0"/>
              <a:t>t’s</a:t>
            </a:r>
            <a:r>
              <a:rPr lang="en-US" dirty="0" smtClean="0"/>
              <a:t>. This gives us the encryption of </a:t>
            </a:r>
            <a:r>
              <a:rPr lang="en-US" dirty="0" err="1" smtClean="0"/>
              <a:t>g^d</a:t>
            </a:r>
            <a:r>
              <a:rPr lang="en-US" dirty="0" smtClean="0"/>
              <a:t>. d is the difference between yes and no votes.</a:t>
            </a:r>
          </a:p>
          <a:p>
            <a:r>
              <a:rPr lang="en-US" dirty="0" smtClean="0"/>
              <a:t>This will be decrypted to find d.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Decryption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983960"/>
          </a:xfrm>
        </p:spPr>
        <p:txBody>
          <a:bodyPr/>
          <a:lstStyle/>
          <a:p>
            <a:r>
              <a:rPr lang="en-US" dirty="0" smtClean="0"/>
              <a:t>d=t[r^(-x)] , where t and r are the products of all the t and r from the votes.</a:t>
            </a:r>
          </a:p>
          <a:p>
            <a:r>
              <a:rPr lang="en-US" dirty="0" smtClean="0"/>
              <a:t>d will be either positive or negative, giving us the final tally.</a:t>
            </a:r>
          </a:p>
          <a:p>
            <a:r>
              <a:rPr lang="en-US" dirty="0" smtClean="0"/>
              <a:t> Say d is 3: we know that 3 more people voted yes than voted no.</a:t>
            </a:r>
          </a:p>
          <a:p>
            <a:r>
              <a:rPr lang="en-US" dirty="0" smtClean="0"/>
              <a:t>If d is -3, we know 3 more people voted no than yes.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Voting Module Flowchart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1066800" y="1752600"/>
            <a:ext cx="1905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Create </a:t>
            </a:r>
            <a:r>
              <a:rPr lang="en-US" sz="1600" dirty="0" err="1" smtClean="0"/>
              <a:t>Globals</a:t>
            </a:r>
            <a:r>
              <a:rPr lang="en-US" sz="1600" dirty="0" smtClean="0"/>
              <a:t> to Print to LCD</a:t>
            </a:r>
            <a:endParaRPr lang="en-US" sz="1600" dirty="0"/>
          </a:p>
        </p:txBody>
      </p:sp>
      <p:sp>
        <p:nvSpPr>
          <p:cNvPr id="5" name="Oval 4"/>
          <p:cNvSpPr/>
          <p:nvPr/>
        </p:nvSpPr>
        <p:spPr>
          <a:xfrm>
            <a:off x="1066800" y="762000"/>
            <a:ext cx="18288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Start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1066800" y="2895600"/>
            <a:ext cx="1905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Include Subroutines</a:t>
            </a:r>
            <a:endParaRPr lang="en-US" sz="1600" dirty="0"/>
          </a:p>
        </p:txBody>
      </p:sp>
      <p:sp>
        <p:nvSpPr>
          <p:cNvPr id="9" name="Oval 8"/>
          <p:cNvSpPr/>
          <p:nvPr/>
        </p:nvSpPr>
        <p:spPr>
          <a:xfrm>
            <a:off x="1143000" y="4038600"/>
            <a:ext cx="16764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Main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1143000" y="5105400"/>
            <a:ext cx="17526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Create variables and arrays to print numbers to LCD</a:t>
            </a:r>
            <a:endParaRPr lang="en-US" sz="1600" dirty="0"/>
          </a:p>
        </p:txBody>
      </p:sp>
      <p:sp>
        <p:nvSpPr>
          <p:cNvPr id="11" name="Diamond 10"/>
          <p:cNvSpPr/>
          <p:nvPr/>
        </p:nvSpPr>
        <p:spPr>
          <a:xfrm>
            <a:off x="3810000" y="838200"/>
            <a:ext cx="1752600" cy="6858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While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3886200" y="1676400"/>
            <a:ext cx="1600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Print Messages to LCD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3657600" y="2514600"/>
            <a:ext cx="20574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Call Number to capture the random integer for encryption.</a:t>
            </a:r>
          </a:p>
          <a:p>
            <a:pPr algn="ctr"/>
            <a:r>
              <a:rPr lang="en-US" sz="1600" dirty="0" smtClean="0"/>
              <a:t>(1) tells it to print result on line 1 of LCD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886200" y="4343400"/>
            <a:ext cx="16002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Reset LCD and write next set of messages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657600" y="5486400"/>
            <a:ext cx="19812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Call Number to capture vote.</a:t>
            </a:r>
          </a:p>
          <a:p>
            <a:pPr algn="ctr"/>
            <a:r>
              <a:rPr lang="en-US" sz="1600" dirty="0" smtClean="0"/>
              <a:t>It prints on line 3 of LCD</a:t>
            </a:r>
            <a:endParaRPr lang="en-US" sz="1600" dirty="0"/>
          </a:p>
        </p:txBody>
      </p:sp>
      <p:sp>
        <p:nvSpPr>
          <p:cNvPr id="16" name="Diamond 15"/>
          <p:cNvSpPr/>
          <p:nvPr/>
        </p:nvSpPr>
        <p:spPr>
          <a:xfrm>
            <a:off x="6400800" y="762000"/>
            <a:ext cx="16002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If vote is not valid</a:t>
            </a:r>
            <a:endParaRPr lang="en-US" sz="1600" dirty="0"/>
          </a:p>
        </p:txBody>
      </p:sp>
      <p:sp>
        <p:nvSpPr>
          <p:cNvPr id="17" name="Rectangle 16"/>
          <p:cNvSpPr/>
          <p:nvPr/>
        </p:nvSpPr>
        <p:spPr>
          <a:xfrm>
            <a:off x="6477000" y="1905000"/>
            <a:ext cx="15240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Print </a:t>
            </a:r>
            <a:r>
              <a:rPr lang="en-US" sz="1600" dirty="0"/>
              <a:t>e</a:t>
            </a:r>
            <a:r>
              <a:rPr lang="en-US" sz="1600" dirty="0" smtClean="0"/>
              <a:t>rror message</a:t>
            </a:r>
            <a:endParaRPr lang="en-US" sz="1600" dirty="0"/>
          </a:p>
        </p:txBody>
      </p:sp>
      <p:sp>
        <p:nvSpPr>
          <p:cNvPr id="18" name="Diamond 17"/>
          <p:cNvSpPr/>
          <p:nvPr/>
        </p:nvSpPr>
        <p:spPr>
          <a:xfrm>
            <a:off x="6400800" y="2743200"/>
            <a:ext cx="1676400" cy="7620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Else Vote is valid</a:t>
            </a:r>
            <a:endParaRPr lang="en-US" sz="1600" dirty="0"/>
          </a:p>
        </p:txBody>
      </p:sp>
      <p:sp>
        <p:nvSpPr>
          <p:cNvPr id="19" name="Rectangle 18"/>
          <p:cNvSpPr/>
          <p:nvPr/>
        </p:nvSpPr>
        <p:spPr>
          <a:xfrm>
            <a:off x="6477000" y="3810000"/>
            <a:ext cx="1676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Calculate and Print public key</a:t>
            </a:r>
            <a:endParaRPr lang="en-US" sz="1600" dirty="0"/>
          </a:p>
        </p:txBody>
      </p:sp>
      <p:sp>
        <p:nvSpPr>
          <p:cNvPr id="20" name="Oval 19"/>
          <p:cNvSpPr/>
          <p:nvPr/>
        </p:nvSpPr>
        <p:spPr>
          <a:xfrm>
            <a:off x="6705600" y="4800600"/>
            <a:ext cx="12192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End</a:t>
            </a:r>
            <a:endParaRPr lang="en-US" sz="1600" dirty="0"/>
          </a:p>
        </p:txBody>
      </p:sp>
      <p:cxnSp>
        <p:nvCxnSpPr>
          <p:cNvPr id="27" name="Elbow Connector 26"/>
          <p:cNvCxnSpPr>
            <a:stCxn id="19" idx="2"/>
            <a:endCxn id="11" idx="3"/>
          </p:cNvCxnSpPr>
          <p:nvPr/>
        </p:nvCxnSpPr>
        <p:spPr>
          <a:xfrm rot="5400000" flipH="1">
            <a:off x="4781550" y="1962150"/>
            <a:ext cx="3314700" cy="1752600"/>
          </a:xfrm>
          <a:prstGeom prst="bentConnector4">
            <a:avLst>
              <a:gd name="adj1" fmla="val -6897"/>
              <a:gd name="adj2" fmla="val 73913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10" idx="2"/>
            <a:endCxn id="11" idx="0"/>
          </p:cNvCxnSpPr>
          <p:nvPr/>
        </p:nvCxnSpPr>
        <p:spPr>
          <a:xfrm rot="5400000" flipH="1" flipV="1">
            <a:off x="609600" y="2247900"/>
            <a:ext cx="5486400" cy="2667000"/>
          </a:xfrm>
          <a:prstGeom prst="bentConnector5">
            <a:avLst>
              <a:gd name="adj1" fmla="val -4167"/>
              <a:gd name="adj2" fmla="val 50000"/>
              <a:gd name="adj3" fmla="val 104167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15" idx="2"/>
            <a:endCxn id="16" idx="0"/>
          </p:cNvCxnSpPr>
          <p:nvPr/>
        </p:nvCxnSpPr>
        <p:spPr>
          <a:xfrm rot="5400000" flipH="1" flipV="1">
            <a:off x="3028950" y="2381250"/>
            <a:ext cx="5791200" cy="2552700"/>
          </a:xfrm>
          <a:prstGeom prst="bentConnector5">
            <a:avLst>
              <a:gd name="adj1" fmla="val -3947"/>
              <a:gd name="adj2" fmla="val 64392"/>
              <a:gd name="adj3" fmla="val 103947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914400"/>
          </a:xfrm>
        </p:spPr>
        <p:txBody>
          <a:bodyPr/>
          <a:lstStyle/>
          <a:p>
            <a:r>
              <a:rPr lang="en-US" dirty="0" smtClean="0"/>
              <a:t>Billboard Module Flowchart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667000" y="1981200"/>
            <a:ext cx="1905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Create </a:t>
            </a:r>
            <a:r>
              <a:rPr lang="en-US" sz="1600" dirty="0" err="1" smtClean="0"/>
              <a:t>Globals</a:t>
            </a:r>
            <a:r>
              <a:rPr lang="en-US" sz="1600" dirty="0" smtClean="0"/>
              <a:t> to Print to LCD</a:t>
            </a:r>
            <a:endParaRPr lang="en-US" sz="1600" dirty="0"/>
          </a:p>
        </p:txBody>
      </p:sp>
      <p:sp>
        <p:nvSpPr>
          <p:cNvPr id="5" name="Oval 4"/>
          <p:cNvSpPr/>
          <p:nvPr/>
        </p:nvSpPr>
        <p:spPr>
          <a:xfrm>
            <a:off x="2667000" y="990600"/>
            <a:ext cx="18288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Start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2667000" y="3124200"/>
            <a:ext cx="1905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Include Subroutines</a:t>
            </a:r>
            <a:endParaRPr lang="en-US" sz="1600" dirty="0"/>
          </a:p>
        </p:txBody>
      </p:sp>
      <p:sp>
        <p:nvSpPr>
          <p:cNvPr id="7" name="Oval 6"/>
          <p:cNvSpPr/>
          <p:nvPr/>
        </p:nvSpPr>
        <p:spPr>
          <a:xfrm>
            <a:off x="2743200" y="4267200"/>
            <a:ext cx="16764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Main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2743200" y="5334000"/>
            <a:ext cx="17526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Create variables and arrays to print numbers to LCD</a:t>
            </a:r>
          </a:p>
        </p:txBody>
      </p:sp>
      <p:sp>
        <p:nvSpPr>
          <p:cNvPr id="9" name="Diamond 8"/>
          <p:cNvSpPr/>
          <p:nvPr/>
        </p:nvSpPr>
        <p:spPr>
          <a:xfrm>
            <a:off x="5029200" y="1066800"/>
            <a:ext cx="2514600" cy="6858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If password is correct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5486400" y="1905000"/>
            <a:ext cx="1600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Print Messages to LCD</a:t>
            </a:r>
            <a:endParaRPr lang="en-US" sz="1600" dirty="0"/>
          </a:p>
        </p:txBody>
      </p:sp>
      <p:sp>
        <p:nvSpPr>
          <p:cNvPr id="11" name="Rectangle 10"/>
          <p:cNvSpPr/>
          <p:nvPr/>
        </p:nvSpPr>
        <p:spPr>
          <a:xfrm>
            <a:off x="5257800" y="2743200"/>
            <a:ext cx="20574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Call Number to capture the password in order to see the public key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0" y="4114800"/>
            <a:ext cx="16002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Reset LCD and write public key to LCD</a:t>
            </a:r>
          </a:p>
        </p:txBody>
      </p:sp>
      <p:sp>
        <p:nvSpPr>
          <p:cNvPr id="18" name="Oval 17"/>
          <p:cNvSpPr/>
          <p:nvPr/>
        </p:nvSpPr>
        <p:spPr>
          <a:xfrm>
            <a:off x="5638800" y="5257800"/>
            <a:ext cx="12192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End</a:t>
            </a:r>
            <a:endParaRPr lang="en-US" sz="1600" dirty="0"/>
          </a:p>
        </p:txBody>
      </p:sp>
      <p:cxnSp>
        <p:nvCxnSpPr>
          <p:cNvPr id="28" name="Elbow Connector 27"/>
          <p:cNvCxnSpPr>
            <a:stCxn id="8" idx="2"/>
            <a:endCxn id="9" idx="0"/>
          </p:cNvCxnSpPr>
          <p:nvPr/>
        </p:nvCxnSpPr>
        <p:spPr>
          <a:xfrm rot="5400000" flipH="1" flipV="1">
            <a:off x="2324100" y="2362200"/>
            <a:ext cx="5257800" cy="2667000"/>
          </a:xfrm>
          <a:prstGeom prst="bentConnector5">
            <a:avLst>
              <a:gd name="adj1" fmla="val -4348"/>
              <a:gd name="adj2" fmla="val 42857"/>
              <a:gd name="adj3" fmla="val 104348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914400"/>
          </a:xfrm>
        </p:spPr>
        <p:txBody>
          <a:bodyPr/>
          <a:lstStyle/>
          <a:p>
            <a:r>
              <a:rPr lang="en-US" dirty="0" smtClean="0"/>
              <a:t>Number Flowchart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62200" y="2133600"/>
            <a:ext cx="1905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Create variables</a:t>
            </a:r>
            <a:endParaRPr lang="en-US" sz="1600" dirty="0"/>
          </a:p>
        </p:txBody>
      </p:sp>
      <p:sp>
        <p:nvSpPr>
          <p:cNvPr id="5" name="Oval 4"/>
          <p:cNvSpPr/>
          <p:nvPr/>
        </p:nvSpPr>
        <p:spPr>
          <a:xfrm>
            <a:off x="2362200" y="1143000"/>
            <a:ext cx="18288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Start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2438400" y="5257800"/>
            <a:ext cx="17526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Add new digit by multiplying previous result by 10 and adding digit</a:t>
            </a:r>
          </a:p>
        </p:txBody>
      </p:sp>
      <p:sp>
        <p:nvSpPr>
          <p:cNvPr id="10" name="Rectangle 9"/>
          <p:cNvSpPr/>
          <p:nvPr/>
        </p:nvSpPr>
        <p:spPr>
          <a:xfrm>
            <a:off x="5562600" y="1219200"/>
            <a:ext cx="1600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Write digits to LCD</a:t>
            </a:r>
            <a:endParaRPr lang="en-US" sz="1600" dirty="0"/>
          </a:p>
        </p:txBody>
      </p:sp>
      <p:sp>
        <p:nvSpPr>
          <p:cNvPr id="11" name="Rectangle 10"/>
          <p:cNvSpPr/>
          <p:nvPr/>
        </p:nvSpPr>
        <p:spPr>
          <a:xfrm>
            <a:off x="5334000" y="2057400"/>
            <a:ext cx="20574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Count number of digits and exit if number exceeds user-set limits</a:t>
            </a:r>
          </a:p>
        </p:txBody>
      </p:sp>
      <p:sp>
        <p:nvSpPr>
          <p:cNvPr id="13" name="Oval 12"/>
          <p:cNvSpPr/>
          <p:nvPr/>
        </p:nvSpPr>
        <p:spPr>
          <a:xfrm>
            <a:off x="5867400" y="5562600"/>
            <a:ext cx="12192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End</a:t>
            </a:r>
            <a:endParaRPr lang="en-US" sz="1600" dirty="0"/>
          </a:p>
        </p:txBody>
      </p:sp>
      <p:cxnSp>
        <p:nvCxnSpPr>
          <p:cNvPr id="14" name="Elbow Connector 27"/>
          <p:cNvCxnSpPr>
            <a:stCxn id="8" idx="2"/>
            <a:endCxn id="10" idx="0"/>
          </p:cNvCxnSpPr>
          <p:nvPr/>
        </p:nvCxnSpPr>
        <p:spPr>
          <a:xfrm rot="5400000" flipH="1" flipV="1">
            <a:off x="2209800" y="2324100"/>
            <a:ext cx="5257800" cy="3048000"/>
          </a:xfrm>
          <a:prstGeom prst="bentConnector5">
            <a:avLst>
              <a:gd name="adj1" fmla="val -4348"/>
              <a:gd name="adj2" fmla="val 51250"/>
              <a:gd name="adj3" fmla="val 104348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iamond 14"/>
          <p:cNvSpPr/>
          <p:nvPr/>
        </p:nvSpPr>
        <p:spPr>
          <a:xfrm>
            <a:off x="1981200" y="3276600"/>
            <a:ext cx="2667000" cy="8382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While star key hasn’t been pushed</a:t>
            </a:r>
            <a:endParaRPr lang="en-US" sz="1600" dirty="0"/>
          </a:p>
        </p:txBody>
      </p:sp>
      <p:sp>
        <p:nvSpPr>
          <p:cNvPr id="18" name="Diamond 17"/>
          <p:cNvSpPr/>
          <p:nvPr/>
        </p:nvSpPr>
        <p:spPr>
          <a:xfrm>
            <a:off x="1905000" y="4267200"/>
            <a:ext cx="2819400" cy="6858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Wait for a key to be pressed</a:t>
            </a:r>
            <a:endParaRPr lang="en-US" sz="1600" dirty="0"/>
          </a:p>
        </p:txBody>
      </p:sp>
      <p:sp>
        <p:nvSpPr>
          <p:cNvPr id="21" name="Diamond 20"/>
          <p:cNvSpPr/>
          <p:nvPr/>
        </p:nvSpPr>
        <p:spPr>
          <a:xfrm>
            <a:off x="5105400" y="3429000"/>
            <a:ext cx="2667000" cy="8382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If star key is pushed</a:t>
            </a:r>
            <a:endParaRPr lang="en-US" sz="1600" dirty="0"/>
          </a:p>
        </p:txBody>
      </p:sp>
      <p:sp>
        <p:nvSpPr>
          <p:cNvPr id="23" name="Rectangle 22"/>
          <p:cNvSpPr/>
          <p:nvPr/>
        </p:nvSpPr>
        <p:spPr>
          <a:xfrm>
            <a:off x="5486400" y="4419600"/>
            <a:ext cx="1905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Return the digits pressed by the user</a:t>
            </a:r>
            <a:endParaRPr lang="en-US" sz="16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FindLength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000" dirty="0" err="1" smtClean="0"/>
              <a:t>int</a:t>
            </a:r>
            <a:r>
              <a:rPr lang="en-US" sz="2000" dirty="0" smtClean="0"/>
              <a:t> </a:t>
            </a:r>
            <a:r>
              <a:rPr lang="en-US" sz="2000" dirty="0" err="1" smtClean="0"/>
              <a:t>FindLength</a:t>
            </a:r>
            <a:r>
              <a:rPr lang="en-US" sz="2000" dirty="0" smtClean="0"/>
              <a:t>(</a:t>
            </a:r>
            <a:r>
              <a:rPr lang="en-US" sz="2000" dirty="0" err="1" smtClean="0"/>
              <a:t>int</a:t>
            </a:r>
            <a:r>
              <a:rPr lang="en-US" sz="2000" dirty="0" smtClean="0"/>
              <a:t> k)</a:t>
            </a:r>
          </a:p>
          <a:p>
            <a:pPr>
              <a:buNone/>
            </a:pPr>
            <a:r>
              <a:rPr lang="en-US" sz="2000" dirty="0" smtClean="0"/>
              <a:t>{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int</a:t>
            </a:r>
            <a:r>
              <a:rPr lang="en-US" sz="2000" dirty="0" smtClean="0"/>
              <a:t> L=0;</a:t>
            </a:r>
          </a:p>
          <a:p>
            <a:pPr>
              <a:buNone/>
            </a:pPr>
            <a:r>
              <a:rPr lang="en-US" sz="2000" dirty="0" smtClean="0"/>
              <a:t>	while(k!=0)</a:t>
            </a:r>
          </a:p>
          <a:p>
            <a:pPr>
              <a:buNone/>
            </a:pPr>
            <a:r>
              <a:rPr lang="en-US" sz="2000" dirty="0" smtClean="0"/>
              <a:t>	{</a:t>
            </a:r>
          </a:p>
          <a:p>
            <a:pPr>
              <a:buNone/>
            </a:pPr>
            <a:r>
              <a:rPr lang="en-US" sz="2000" dirty="0" smtClean="0"/>
              <a:t>	         k=k/10;</a:t>
            </a:r>
          </a:p>
          <a:p>
            <a:pPr>
              <a:buNone/>
            </a:pPr>
            <a:r>
              <a:rPr lang="en-US" sz="2000" dirty="0" smtClean="0"/>
              <a:t>	         L=L+1;</a:t>
            </a:r>
          </a:p>
          <a:p>
            <a:pPr>
              <a:buNone/>
            </a:pPr>
            <a:r>
              <a:rPr lang="en-US" sz="2000" dirty="0" smtClean="0"/>
              <a:t>	}</a:t>
            </a:r>
          </a:p>
          <a:p>
            <a:pPr>
              <a:buNone/>
            </a:pPr>
            <a:r>
              <a:rPr lang="en-US" sz="2000" dirty="0" smtClean="0"/>
              <a:t>	return L;</a:t>
            </a:r>
          </a:p>
          <a:p>
            <a:pPr>
              <a:buNone/>
            </a:pPr>
            <a:r>
              <a:rPr lang="en-US" sz="2000" dirty="0" smtClean="0"/>
              <a:t>}</a:t>
            </a:r>
            <a:endParaRPr lang="en-US" sz="2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Remaining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Finish adding transceiver to breadboard</a:t>
            </a:r>
          </a:p>
          <a:p>
            <a:pPr lvl="1"/>
            <a:r>
              <a:rPr lang="en-US" dirty="0" smtClean="0"/>
              <a:t>Should be done this week</a:t>
            </a:r>
          </a:p>
          <a:p>
            <a:r>
              <a:rPr lang="en-US" dirty="0" smtClean="0"/>
              <a:t>Send simple messages back and forth for troubleshooting</a:t>
            </a:r>
          </a:p>
          <a:p>
            <a:r>
              <a:rPr lang="en-US" dirty="0" smtClean="0"/>
              <a:t>PCB layout</a:t>
            </a:r>
          </a:p>
          <a:p>
            <a:r>
              <a:rPr lang="en-US" dirty="0" smtClean="0"/>
              <a:t>Order PCB</a:t>
            </a:r>
          </a:p>
          <a:p>
            <a:r>
              <a:rPr lang="en-US" dirty="0" smtClean="0"/>
              <a:t>Build PCB and troubleshoot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Remaining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software is preliminary. There is still a lot to figure out with the encryption.</a:t>
            </a:r>
          </a:p>
          <a:p>
            <a:r>
              <a:rPr lang="en-US" dirty="0" smtClean="0"/>
              <a:t>The software works with simple integers and without transmitting with the transceivers.</a:t>
            </a:r>
          </a:p>
          <a:p>
            <a:r>
              <a:rPr lang="en-US" dirty="0" smtClean="0"/>
              <a:t>The final software will need to incorporate the larger numbers of the encryption and not use exclusively integers.</a:t>
            </a:r>
          </a:p>
          <a:p>
            <a:r>
              <a:rPr lang="en-US" dirty="0" smtClean="0"/>
              <a:t>We still need to incorporate the digital signatures, proofs of knowledge, and transmission of data.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914400"/>
          </a:xfrm>
        </p:spPr>
        <p:txBody>
          <a:bodyPr/>
          <a:lstStyle/>
          <a:p>
            <a:r>
              <a:rPr lang="en-US" dirty="0" smtClean="0"/>
              <a:t>Timeline for next semester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19200"/>
            <a:ext cx="7772400" cy="5486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Week 1: hopefully mostly figured out over summer</a:t>
            </a:r>
          </a:p>
          <a:p>
            <a:pPr lvl="3"/>
            <a:r>
              <a:rPr lang="en-US" dirty="0" smtClean="0"/>
              <a:t>Work on digital signatures</a:t>
            </a:r>
          </a:p>
          <a:p>
            <a:pPr lvl="3"/>
            <a:r>
              <a:rPr lang="en-US" dirty="0" smtClean="0"/>
              <a:t>Work on proofs of knowledge</a:t>
            </a:r>
          </a:p>
          <a:p>
            <a:pPr lvl="3"/>
            <a:r>
              <a:rPr lang="en-US" dirty="0" smtClean="0"/>
              <a:t>Start transmission/reception with transceivers</a:t>
            </a:r>
          </a:p>
          <a:p>
            <a:pPr lvl="0"/>
            <a:r>
              <a:rPr lang="en-US" dirty="0" smtClean="0"/>
              <a:t>Week 2: </a:t>
            </a:r>
          </a:p>
          <a:p>
            <a:pPr lvl="3"/>
            <a:r>
              <a:rPr lang="en-US" dirty="0" smtClean="0"/>
              <a:t>Work on putting larger numbers in code for PIC</a:t>
            </a:r>
          </a:p>
          <a:p>
            <a:pPr lvl="3"/>
            <a:r>
              <a:rPr lang="en-US" dirty="0" smtClean="0"/>
              <a:t>Final breadboard changes</a:t>
            </a:r>
          </a:p>
          <a:p>
            <a:pPr lvl="0"/>
            <a:r>
              <a:rPr lang="en-US" dirty="0" smtClean="0"/>
              <a:t>Week 3: </a:t>
            </a:r>
          </a:p>
          <a:p>
            <a:pPr lvl="3"/>
            <a:r>
              <a:rPr lang="en-US" dirty="0" smtClean="0"/>
              <a:t>Work more on PCB layout</a:t>
            </a:r>
          </a:p>
          <a:p>
            <a:pPr lvl="0"/>
            <a:r>
              <a:rPr lang="en-US" dirty="0" smtClean="0"/>
              <a:t>Week 4: </a:t>
            </a:r>
          </a:p>
          <a:p>
            <a:pPr lvl="3"/>
            <a:r>
              <a:rPr lang="en-US" dirty="0" smtClean="0"/>
              <a:t>Finalize PCB layout</a:t>
            </a:r>
          </a:p>
          <a:p>
            <a:pPr lvl="0"/>
            <a:r>
              <a:rPr lang="en-US" dirty="0" smtClean="0"/>
              <a:t>Week 5: </a:t>
            </a:r>
          </a:p>
          <a:p>
            <a:pPr lvl="3"/>
            <a:r>
              <a:rPr lang="en-US" dirty="0" smtClean="0"/>
              <a:t>Begin implementing digital signatures </a:t>
            </a:r>
          </a:p>
          <a:p>
            <a:pPr lvl="3"/>
            <a:r>
              <a:rPr lang="en-US" dirty="0" smtClean="0"/>
              <a:t>Continue researching proofs of knowledge</a:t>
            </a:r>
          </a:p>
          <a:p>
            <a:pPr lvl="0"/>
            <a:r>
              <a:rPr lang="en-US" dirty="0" smtClean="0"/>
              <a:t>Week 6: </a:t>
            </a:r>
          </a:p>
          <a:p>
            <a:pPr lvl="3"/>
            <a:r>
              <a:rPr lang="en-US" dirty="0" smtClean="0"/>
              <a:t>Send PCB schematic for printing</a:t>
            </a:r>
          </a:p>
          <a:p>
            <a:pPr lvl="3">
              <a:buClr>
                <a:srgbClr val="D6ECFF"/>
              </a:buClr>
            </a:pPr>
            <a:endParaRPr lang="en-US" dirty="0" smtClean="0">
              <a:solidFill>
                <a:prstClr val="white"/>
              </a:solidFill>
            </a:endParaRPr>
          </a:p>
          <a:p>
            <a:pPr lvl="3"/>
            <a:endParaRPr lang="en-US" dirty="0" smtClean="0"/>
          </a:p>
          <a:p>
            <a:pPr lvl="3">
              <a:buNone/>
            </a:pPr>
            <a:endParaRPr lang="en-US" dirty="0" smtClean="0"/>
          </a:p>
          <a:p>
            <a:pPr lvl="3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914400"/>
          </a:xfrm>
        </p:spPr>
        <p:txBody>
          <a:bodyPr/>
          <a:lstStyle/>
          <a:p>
            <a:r>
              <a:rPr lang="en-US" dirty="0" smtClean="0"/>
              <a:t>Timeline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19200"/>
            <a:ext cx="7772400" cy="513636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Week 7:</a:t>
            </a:r>
          </a:p>
          <a:p>
            <a:pPr lvl="3"/>
            <a:r>
              <a:rPr lang="en-US" dirty="0" smtClean="0"/>
              <a:t> Order parts for PCB</a:t>
            </a:r>
          </a:p>
          <a:p>
            <a:pPr lvl="0"/>
            <a:r>
              <a:rPr lang="en-US" dirty="0" smtClean="0"/>
              <a:t>Week 8:</a:t>
            </a:r>
          </a:p>
          <a:p>
            <a:pPr lvl="3"/>
            <a:r>
              <a:rPr lang="en-US" dirty="0" smtClean="0"/>
              <a:t> Begin soldering PCBs</a:t>
            </a:r>
          </a:p>
          <a:p>
            <a:pPr lvl="3"/>
            <a:r>
              <a:rPr lang="en-US" dirty="0" smtClean="0"/>
              <a:t>Implement proofs of knowledge (hopefully)</a:t>
            </a:r>
          </a:p>
          <a:p>
            <a:pPr lvl="0"/>
            <a:r>
              <a:rPr lang="en-US" dirty="0" smtClean="0"/>
              <a:t>Week 9:</a:t>
            </a:r>
          </a:p>
          <a:p>
            <a:pPr lvl="3"/>
            <a:r>
              <a:rPr lang="en-US" dirty="0" smtClean="0"/>
              <a:t> Finish PCB assembly</a:t>
            </a:r>
          </a:p>
          <a:p>
            <a:pPr lvl="3"/>
            <a:r>
              <a:rPr lang="en-US" dirty="0" smtClean="0"/>
              <a:t>Begin testing and troubleshooting</a:t>
            </a:r>
          </a:p>
          <a:p>
            <a:pPr lvl="0"/>
            <a:r>
              <a:rPr lang="en-US" dirty="0" smtClean="0"/>
              <a:t>Week 10:</a:t>
            </a:r>
          </a:p>
          <a:p>
            <a:pPr lvl="3"/>
            <a:r>
              <a:rPr lang="en-US" dirty="0" smtClean="0"/>
              <a:t> Finish vote counting code</a:t>
            </a:r>
          </a:p>
          <a:p>
            <a:pPr lvl="3"/>
            <a:r>
              <a:rPr lang="en-US" dirty="0" smtClean="0"/>
              <a:t>Finish transmission testing</a:t>
            </a:r>
          </a:p>
          <a:p>
            <a:pPr lvl="0"/>
            <a:r>
              <a:rPr lang="en-US" dirty="0" smtClean="0"/>
              <a:t>Week 11:</a:t>
            </a:r>
          </a:p>
          <a:p>
            <a:pPr lvl="3"/>
            <a:r>
              <a:rPr lang="en-US" dirty="0" smtClean="0"/>
              <a:t> Start implementing final code</a:t>
            </a:r>
          </a:p>
          <a:p>
            <a:pPr lvl="0"/>
            <a:r>
              <a:rPr lang="en-US" dirty="0" smtClean="0"/>
              <a:t>Week 12-15:</a:t>
            </a:r>
          </a:p>
          <a:p>
            <a:pPr lvl="3"/>
            <a:r>
              <a:rPr lang="en-US" dirty="0" smtClean="0"/>
              <a:t> Troubleshooting code and hardware</a:t>
            </a:r>
          </a:p>
          <a:p>
            <a:pPr lvl="3"/>
            <a:endParaRPr lang="en-US" dirty="0" smtClean="0"/>
          </a:p>
          <a:p>
            <a:pPr lvl="3">
              <a:buClr>
                <a:srgbClr val="D6ECFF"/>
              </a:buClr>
            </a:pPr>
            <a:endParaRPr lang="en-US" dirty="0" smtClean="0">
              <a:solidFill>
                <a:prstClr val="white"/>
              </a:solidFill>
            </a:endParaRPr>
          </a:p>
          <a:p>
            <a:pPr lvl="3">
              <a:buClr>
                <a:srgbClr val="D6ECFF"/>
              </a:buClr>
            </a:pPr>
            <a:endParaRPr lang="en-US" dirty="0" smtClean="0">
              <a:solidFill>
                <a:prstClr val="white"/>
              </a:solidFill>
            </a:endParaRPr>
          </a:p>
          <a:p>
            <a:pPr lvl="3">
              <a:buClr>
                <a:srgbClr val="D6ECFF"/>
              </a:buClr>
            </a:pPr>
            <a:endParaRPr lang="en-US" dirty="0" smtClean="0">
              <a:solidFill>
                <a:prstClr val="white"/>
              </a:solidFill>
            </a:endParaRPr>
          </a:p>
          <a:p>
            <a:pPr lvl="3">
              <a:buClr>
                <a:srgbClr val="D6ECFF"/>
              </a:buClr>
            </a:pPr>
            <a:endParaRPr lang="en-US" dirty="0" smtClean="0">
              <a:solidFill>
                <a:prstClr val="white"/>
              </a:solidFill>
            </a:endParaRPr>
          </a:p>
          <a:p>
            <a:pPr lvl="3">
              <a:buClr>
                <a:srgbClr val="D6ECFF"/>
              </a:buClr>
            </a:pPr>
            <a:endParaRPr lang="en-US" dirty="0" smtClean="0">
              <a:solidFill>
                <a:prstClr val="white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The voting system has five basic requirements</a:t>
            </a:r>
          </a:p>
          <a:p>
            <a:pPr lvl="1"/>
            <a:r>
              <a:rPr lang="en-US" dirty="0" smtClean="0"/>
              <a:t>Security-outside entities cannot enter votes or change the final tally</a:t>
            </a:r>
          </a:p>
          <a:p>
            <a:pPr lvl="1"/>
            <a:r>
              <a:rPr lang="en-US" dirty="0" smtClean="0"/>
              <a:t>Privacy-secrecy of individual votes</a:t>
            </a:r>
          </a:p>
          <a:p>
            <a:pPr lvl="1"/>
            <a:r>
              <a:rPr lang="en-US" dirty="0" smtClean="0"/>
              <a:t>Verifiability-everyone can see the correctness of the election</a:t>
            </a:r>
          </a:p>
          <a:p>
            <a:pPr lvl="1"/>
            <a:r>
              <a:rPr lang="en-US" dirty="0" smtClean="0"/>
              <a:t>Robustness-the scheme works even with untrustworthy people</a:t>
            </a:r>
          </a:p>
          <a:p>
            <a:pPr lvl="1"/>
            <a:r>
              <a:rPr lang="en-US" dirty="0" smtClean="0"/>
              <a:t>Authorization-the voters need to be authorized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784350"/>
          <a:ext cx="77724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100"/>
                <a:gridCol w="1943100"/>
                <a:gridCol w="1943100"/>
                <a:gridCol w="19431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 unit Cost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Quantity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Cost ($)</a:t>
                      </a:r>
                      <a:endParaRPr lang="en-US" dirty="0"/>
                    </a:p>
                  </a:txBody>
                  <a:tcPr marL="86360" marR="86360"/>
                </a:tc>
              </a:tr>
              <a:tr h="314960">
                <a:tc>
                  <a:txBody>
                    <a:bodyPr/>
                    <a:lstStyle/>
                    <a:p>
                      <a:r>
                        <a:rPr lang="en-US" dirty="0" smtClean="0"/>
                        <a:t>PIC 18F4620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7.94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23.82</a:t>
                      </a:r>
                      <a:endParaRPr lang="en-US" dirty="0"/>
                    </a:p>
                  </a:txBody>
                  <a:tcPr marL="86360" marR="8636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LCD 16X4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23.82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47.64</a:t>
                      </a:r>
                      <a:endParaRPr lang="en-US" dirty="0"/>
                    </a:p>
                  </a:txBody>
                  <a:tcPr marL="86360" marR="8636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LM7805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0.6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</a:t>
                      </a:r>
                      <a:endParaRPr lang="en-US" dirty="0"/>
                    </a:p>
                  </a:txBody>
                  <a:tcPr marL="86360" marR="8636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Keypad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6.95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13.9</a:t>
                      </a:r>
                      <a:endParaRPr lang="en-US" dirty="0"/>
                    </a:p>
                  </a:txBody>
                  <a:tcPr marL="86360" marR="8636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 MHz crystal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1.7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2.14</a:t>
                      </a:r>
                      <a:endParaRPr lang="en-US" dirty="0"/>
                    </a:p>
                  </a:txBody>
                  <a:tcPr marL="86360" marR="8636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RF</a:t>
                      </a:r>
                      <a:r>
                        <a:rPr lang="en-US" baseline="0" dirty="0" smtClean="0"/>
                        <a:t> Transceiver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1.99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3.98</a:t>
                      </a:r>
                      <a:endParaRPr lang="en-US" dirty="0"/>
                    </a:p>
                  </a:txBody>
                  <a:tcPr marL="86360" marR="8636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92.68</a:t>
                      </a:r>
                      <a:endParaRPr lang="en-US" dirty="0"/>
                    </a:p>
                  </a:txBody>
                  <a:tcPr marL="86360" marR="86360"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6360" marR="86360"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6360" marR="86360"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66800"/>
            <a:ext cx="77724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There is still much work to be done</a:t>
            </a:r>
          </a:p>
          <a:p>
            <a:r>
              <a:rPr lang="en-US" dirty="0" smtClean="0"/>
              <a:t>The hardest part is understanding the encryption, digital signatures, and proofs of knowledge</a:t>
            </a:r>
          </a:p>
          <a:p>
            <a:r>
              <a:rPr lang="en-US" dirty="0" smtClean="0"/>
              <a:t>Hardware is almost complete for this semester; only minor tasks remain before troubleshooting</a:t>
            </a:r>
          </a:p>
          <a:p>
            <a:r>
              <a:rPr lang="en-US" dirty="0" smtClean="0"/>
              <a:t>Software needs more work to implement the encryption fully.</a:t>
            </a:r>
          </a:p>
          <a:p>
            <a:r>
              <a:rPr lang="en-US" dirty="0" smtClean="0"/>
              <a:t>We also need to implement the digital signatures and proofs of knowledge</a:t>
            </a:r>
          </a:p>
          <a:p>
            <a:r>
              <a:rPr lang="en-US" dirty="0" smtClean="0"/>
              <a:t>We found out that everything takes longer than we planned, so our timeline will be very important next semester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PIC (18F4620) </a:t>
            </a:r>
          </a:p>
          <a:p>
            <a:r>
              <a:rPr lang="en-US" dirty="0" smtClean="0"/>
              <a:t>  2  16 X 4  LCD</a:t>
            </a:r>
          </a:p>
          <a:p>
            <a:pPr marL="514350" indent="-514350"/>
            <a:r>
              <a:rPr lang="en-US" dirty="0" smtClean="0"/>
              <a:t>2 RF Transceivers (MRF49XA)</a:t>
            </a:r>
          </a:p>
          <a:p>
            <a:pPr marL="514350" indent="-514350"/>
            <a:r>
              <a:rPr lang="en-US" dirty="0" smtClean="0"/>
              <a:t>2 Keypad (3X4) configuration</a:t>
            </a:r>
          </a:p>
          <a:p>
            <a:pPr marL="514350" indent="-514350"/>
            <a:r>
              <a:rPr lang="en-US" dirty="0" smtClean="0"/>
              <a:t>Crystal Oscillator of 20 MHz</a:t>
            </a:r>
          </a:p>
          <a:p>
            <a:r>
              <a:rPr lang="en-US" dirty="0" smtClean="0"/>
              <a:t>  A Voltage regulator(LM7805)</a:t>
            </a:r>
          </a:p>
          <a:p>
            <a:r>
              <a:rPr lang="en-US" dirty="0" smtClean="0"/>
              <a:t>  Some resistors and two capacitors of 22 pF 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/>
            <a:endParaRPr lang="en-US" dirty="0"/>
          </a:p>
          <a:p>
            <a:pPr marL="514350" indent="-514350"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Design Module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Voting Panel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Bulletin Board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28600" y="2971800"/>
            <a:ext cx="33528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410200" y="2971800"/>
            <a:ext cx="33528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438400" y="3429000"/>
            <a:ext cx="914400" cy="6858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RF</a:t>
            </a:r>
          </a:p>
          <a:p>
            <a:pPr algn="ctr"/>
            <a:r>
              <a:rPr lang="en-US" sz="900" dirty="0"/>
              <a:t>MRF49XA</a:t>
            </a:r>
          </a:p>
        </p:txBody>
      </p:sp>
      <p:sp>
        <p:nvSpPr>
          <p:cNvPr id="20" name="Oval 19"/>
          <p:cNvSpPr/>
          <p:nvPr/>
        </p:nvSpPr>
        <p:spPr>
          <a:xfrm>
            <a:off x="7696200" y="3352800"/>
            <a:ext cx="990600" cy="6858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RF</a:t>
            </a:r>
          </a:p>
          <a:p>
            <a:pPr algn="ctr"/>
            <a:r>
              <a:rPr lang="en-US" sz="900" dirty="0"/>
              <a:t>MRF49XA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57200" y="3200400"/>
            <a:ext cx="1828800" cy="9906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LCD</a:t>
            </a:r>
          </a:p>
          <a:p>
            <a:pPr algn="ctr"/>
            <a:r>
              <a:rPr lang="en-US" dirty="0" smtClean="0"/>
              <a:t>16 X 4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5562600" y="3200400"/>
            <a:ext cx="1981200" cy="9906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LCD</a:t>
            </a:r>
          </a:p>
          <a:p>
            <a:pPr algn="ctr"/>
            <a:r>
              <a:rPr lang="en-US" dirty="0" smtClean="0"/>
              <a:t>20 X 4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33400" y="4419600"/>
            <a:ext cx="1600200" cy="1828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 X 4 </a:t>
            </a:r>
          </a:p>
          <a:p>
            <a:pPr algn="ctr"/>
            <a:r>
              <a:rPr lang="en-US" dirty="0" smtClean="0"/>
              <a:t>Keypad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638800" y="4572000"/>
            <a:ext cx="1600200" cy="1828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 X 4 </a:t>
            </a:r>
          </a:p>
          <a:p>
            <a:pPr algn="ctr"/>
            <a:r>
              <a:rPr lang="en-US" dirty="0" smtClean="0"/>
              <a:t>Keypad</a:t>
            </a:r>
          </a:p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2743200" y="4724400"/>
            <a:ext cx="609600" cy="1447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</a:t>
            </a:r>
          </a:p>
          <a:p>
            <a:pPr algn="ctr"/>
            <a:r>
              <a:rPr lang="en-US" dirty="0" smtClean="0"/>
              <a:t>18F</a:t>
            </a:r>
          </a:p>
          <a:p>
            <a:pPr algn="ctr"/>
            <a:r>
              <a:rPr lang="en-US" dirty="0" smtClean="0"/>
              <a:t>46</a:t>
            </a:r>
          </a:p>
          <a:p>
            <a:pPr algn="ctr"/>
            <a:r>
              <a:rPr lang="en-US" dirty="0" smtClean="0"/>
              <a:t>20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7924800" y="4572000"/>
            <a:ext cx="609600" cy="1524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</a:t>
            </a:r>
          </a:p>
          <a:p>
            <a:pPr algn="ctr"/>
            <a:r>
              <a:rPr lang="en-US" dirty="0" smtClean="0"/>
              <a:t>18F</a:t>
            </a:r>
          </a:p>
          <a:p>
            <a:pPr algn="ctr"/>
            <a:r>
              <a:rPr lang="en-US" dirty="0" smtClean="0"/>
              <a:t>46</a:t>
            </a:r>
          </a:p>
          <a:p>
            <a:pPr algn="ctr"/>
            <a:r>
              <a:rPr lang="en-US" dirty="0" smtClean="0"/>
              <a:t>20</a:t>
            </a:r>
          </a:p>
          <a:p>
            <a:pPr algn="ctr"/>
            <a:endParaRPr lang="en-US" dirty="0"/>
          </a:p>
        </p:txBody>
      </p:sp>
      <p:sp>
        <p:nvSpPr>
          <p:cNvPr id="32" name="Right Arrow 31"/>
          <p:cNvSpPr/>
          <p:nvPr/>
        </p:nvSpPr>
        <p:spPr>
          <a:xfrm>
            <a:off x="3581400" y="3657600"/>
            <a:ext cx="1828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3581400" y="32004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Vote Signal through radio frequency (wireless)</a:t>
            </a:r>
            <a:endParaRPr lang="en-US" sz="900" dirty="0"/>
          </a:p>
        </p:txBody>
      </p:sp>
      <p:sp>
        <p:nvSpPr>
          <p:cNvPr id="27" name="Right Arrow 26"/>
          <p:cNvSpPr/>
          <p:nvPr/>
        </p:nvSpPr>
        <p:spPr>
          <a:xfrm>
            <a:off x="3581400" y="4724400"/>
            <a:ext cx="1816608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3962400" y="4343401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Encrypted Data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Circuit Diagram: LCD Interface</a:t>
            </a:r>
            <a:endParaRPr lang="en-US" dirty="0"/>
          </a:p>
        </p:txBody>
      </p:sp>
      <p:pic>
        <p:nvPicPr>
          <p:cNvPr id="7" name="Picture 6" descr="schematic1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55900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Pin Diagram for PIC</a:t>
            </a:r>
            <a:endParaRPr lang="en-US" dirty="0"/>
          </a:p>
        </p:txBody>
      </p:sp>
      <p:pic>
        <p:nvPicPr>
          <p:cNvPr id="3" name="Picture 2" descr="P18F46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2028824"/>
            <a:ext cx="6705600" cy="39909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Circuit configuration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0" y="1443841"/>
            <a:ext cx="78486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Port no.            Port(LCD)                                   Port no.         Port(RF TRAN)</a:t>
            </a:r>
          </a:p>
          <a:p>
            <a:r>
              <a:rPr lang="en-US" dirty="0" smtClean="0"/>
              <a:t>RD0                   E                                                  RC0                 CLKOUT 7</a:t>
            </a:r>
          </a:p>
          <a:p>
            <a:r>
              <a:rPr lang="en-US" dirty="0" smtClean="0"/>
              <a:t>RD1                   RS                                                RC1                 DATA 6</a:t>
            </a:r>
          </a:p>
          <a:p>
            <a:r>
              <a:rPr lang="en-US" dirty="0" smtClean="0"/>
              <a:t>RD2                   RW                                              RC2                 IR0 5</a:t>
            </a:r>
          </a:p>
          <a:p>
            <a:r>
              <a:rPr lang="en-US" dirty="0" smtClean="0"/>
              <a:t>                                                                               RC3                 SD0 4</a:t>
            </a:r>
          </a:p>
          <a:p>
            <a:r>
              <a:rPr lang="en-US" dirty="0" smtClean="0"/>
              <a:t>RD4                    D4                                               RC4                 CS 3</a:t>
            </a:r>
          </a:p>
          <a:p>
            <a:r>
              <a:rPr lang="en-US" dirty="0" smtClean="0"/>
              <a:t>RD5                    D5                                               RC5                 SCK 2</a:t>
            </a:r>
          </a:p>
          <a:p>
            <a:r>
              <a:rPr lang="en-US" dirty="0" smtClean="0"/>
              <a:t>RD6                    D6                                               RC6                  SDI 1</a:t>
            </a:r>
          </a:p>
          <a:p>
            <a:r>
              <a:rPr lang="en-US" dirty="0" smtClean="0"/>
              <a:t>RD7                    D7                                               RC7                 INT/DIO* 16</a:t>
            </a:r>
          </a:p>
          <a:p>
            <a:r>
              <a:rPr lang="en-US" dirty="0" smtClean="0"/>
              <a:t>RA6                    Crystal OSC.</a:t>
            </a:r>
          </a:p>
          <a:p>
            <a:r>
              <a:rPr lang="en-US" dirty="0" smtClean="0"/>
              <a:t>RA7                    Crystal OCS.</a:t>
            </a:r>
          </a:p>
          <a:p>
            <a:r>
              <a:rPr lang="en-US" dirty="0" smtClean="0"/>
              <a:t>RB7                    Column1(Keypad)</a:t>
            </a:r>
          </a:p>
          <a:p>
            <a:r>
              <a:rPr lang="en-US" dirty="0" smtClean="0"/>
              <a:t>RB6                    Column2</a:t>
            </a:r>
          </a:p>
          <a:p>
            <a:r>
              <a:rPr lang="en-US" dirty="0" smtClean="0"/>
              <a:t>RB5                    Column3 </a:t>
            </a:r>
          </a:p>
          <a:p>
            <a:r>
              <a:rPr lang="en-US" dirty="0" smtClean="0"/>
              <a:t>RB4                     Row A</a:t>
            </a:r>
          </a:p>
          <a:p>
            <a:r>
              <a:rPr lang="en-US" dirty="0" smtClean="0"/>
              <a:t>RB3                     Row B</a:t>
            </a:r>
          </a:p>
          <a:p>
            <a:r>
              <a:rPr lang="en-US" dirty="0" smtClean="0"/>
              <a:t>RB2                     Row C</a:t>
            </a:r>
          </a:p>
          <a:p>
            <a:r>
              <a:rPr lang="en-US" dirty="0" smtClean="0"/>
              <a:t>RB1                     Row 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Circuit No. 2 Keypad Interface</a:t>
            </a:r>
            <a:endParaRPr lang="en-US" dirty="0"/>
          </a:p>
        </p:txBody>
      </p:sp>
      <p:pic>
        <p:nvPicPr>
          <p:cNvPr id="3" name="Picture 2" descr="schematic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371600"/>
            <a:ext cx="8991600" cy="542925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204</TotalTime>
  <Words>1302</Words>
  <Application>Microsoft Office PowerPoint</Application>
  <PresentationFormat>On-screen Show (4:3)</PresentationFormat>
  <Paragraphs>253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Metro</vt:lpstr>
      <vt:lpstr>Secure Electronic Voting System </vt:lpstr>
      <vt:lpstr>Introduction</vt:lpstr>
      <vt:lpstr>Requirements</vt:lpstr>
      <vt:lpstr>Hardware Components</vt:lpstr>
      <vt:lpstr>Design Module</vt:lpstr>
      <vt:lpstr>Circuit Diagram: LCD Interface</vt:lpstr>
      <vt:lpstr>Pin Diagram for PIC</vt:lpstr>
      <vt:lpstr>Circuit configuration</vt:lpstr>
      <vt:lpstr>Circuit No. 2 Keypad Interface</vt:lpstr>
      <vt:lpstr>Transceiver</vt:lpstr>
      <vt:lpstr>Pin Diagram: 16-Pin TSSOP</vt:lpstr>
      <vt:lpstr>MICROCONTROLLER TO MRF49XA INTERFACE</vt:lpstr>
      <vt:lpstr>APPLICATION CIRCUIT</vt:lpstr>
      <vt:lpstr>Problems</vt:lpstr>
      <vt:lpstr>Option No. 1</vt:lpstr>
      <vt:lpstr>Option No.2</vt:lpstr>
      <vt:lpstr>Our option</vt:lpstr>
      <vt:lpstr>El Gamal Encryption</vt:lpstr>
      <vt:lpstr>Slide 19</vt:lpstr>
      <vt:lpstr>Slide 20</vt:lpstr>
      <vt:lpstr>Decryption</vt:lpstr>
      <vt:lpstr>Voting Module Flowchart</vt:lpstr>
      <vt:lpstr>Billboard Module Flowchart</vt:lpstr>
      <vt:lpstr>Number Flowchart</vt:lpstr>
      <vt:lpstr>FindLength</vt:lpstr>
      <vt:lpstr>Hardware Remaining Work</vt:lpstr>
      <vt:lpstr>Software Remaining Work</vt:lpstr>
      <vt:lpstr>Timeline for next semester</vt:lpstr>
      <vt:lpstr>Timeline Continued</vt:lpstr>
      <vt:lpstr>BUDGET</vt:lpstr>
      <vt:lpstr>Summary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Adam</dc:creator>
  <cp:lastModifiedBy>adam.diemert</cp:lastModifiedBy>
  <cp:revision>71</cp:revision>
  <dcterms:created xsi:type="dcterms:W3CDTF">2011-05-03T15:42:34Z</dcterms:created>
  <dcterms:modified xsi:type="dcterms:W3CDTF">2011-05-04T16:58:28Z</dcterms:modified>
</cp:coreProperties>
</file>